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</p:sldMasterIdLst>
  <p:notesMasterIdLst>
    <p:notesMasterId r:id="rId14"/>
  </p:notesMasterIdLst>
  <p:sldIdLst>
    <p:sldId id="256" r:id="rId2"/>
    <p:sldId id="257" r:id="rId3"/>
    <p:sldId id="262" r:id="rId4"/>
    <p:sldId id="263" r:id="rId5"/>
    <p:sldId id="264" r:id="rId6"/>
    <p:sldId id="265" r:id="rId7"/>
    <p:sldId id="267" r:id="rId8"/>
    <p:sldId id="258" r:id="rId9"/>
    <p:sldId id="259" r:id="rId10"/>
    <p:sldId id="261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12002"/>
    <p:restoredTop sz="86388"/>
  </p:normalViewPr>
  <p:slideViewPr>
    <p:cSldViewPr snapToGrid="0">
      <p:cViewPr varScale="1">
        <p:scale>
          <a:sx n="150" d="100"/>
          <a:sy n="150" d="100"/>
        </p:scale>
        <p:origin x="160" y="5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08436-EB9E-6E46-B579-E94493FAF1EA}" type="datetimeFigureOut">
              <a:rPr lang="en-US" smtClean="0"/>
              <a:t>6/4/26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B1B07-CC4F-0C4E-BF76-7A35E3093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4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B1B07-CC4F-0C4E-BF76-7A35E30935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80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B1B07-CC4F-0C4E-BF76-7A35E30935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59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B1B07-CC4F-0C4E-BF76-7A35E30935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4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B1B07-CC4F-0C4E-BF76-7A35E30935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03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B1B07-CC4F-0C4E-BF76-7A35E30935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0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B1B07-CC4F-0C4E-BF76-7A35E30935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61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B1B07-CC4F-0C4E-BF76-7A35E30935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02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B1B07-CC4F-0C4E-BF76-7A35E30935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6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B1B07-CC4F-0C4E-BF76-7A35E30935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27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B1B07-CC4F-0C4E-BF76-7A35E30935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55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B1B07-CC4F-0C4E-BF76-7A35E30935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35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B1B07-CC4F-0C4E-BF76-7A35E30935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07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51BE1DC9-F8BB-0245-825E-9C9087A5EFF0}" type="datetimeFigureOut">
              <a:rPr lang="en-US" smtClean="0"/>
              <a:t>6/4/26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B9AB362-48B7-9146-A79F-F775A5AE5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2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1DC9-F8BB-0245-825E-9C9087A5EFF0}" type="datetimeFigureOut">
              <a:rPr lang="en-US" smtClean="0"/>
              <a:t>6/4/26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B362-48B7-9146-A79F-F775A5AE5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1BE1DC9-F8BB-0245-825E-9C9087A5EFF0}" type="datetimeFigureOut">
              <a:rPr lang="en-US" smtClean="0"/>
              <a:t>6/4/26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B9AB362-48B7-9146-A79F-F775A5AE5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6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1DC9-F8BB-0245-825E-9C9087A5EFF0}" type="datetimeFigureOut">
              <a:rPr lang="en-US" smtClean="0"/>
              <a:t>6/4/26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B362-48B7-9146-A79F-F775A5AE5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17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1BE1DC9-F8BB-0245-825E-9C9087A5EFF0}" type="datetimeFigureOut">
              <a:rPr lang="en-US" smtClean="0"/>
              <a:t>6/4/26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B9AB362-48B7-9146-A79F-F775A5AE5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4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1BE1DC9-F8BB-0245-825E-9C9087A5EFF0}" type="datetimeFigureOut">
              <a:rPr lang="en-US" smtClean="0"/>
              <a:t>6/4/26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B9AB362-48B7-9146-A79F-F775A5AE5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1BE1DC9-F8BB-0245-825E-9C9087A5EFF0}" type="datetimeFigureOut">
              <a:rPr lang="en-US" smtClean="0"/>
              <a:t>6/4/26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B9AB362-48B7-9146-A79F-F775A5AE5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0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1DC9-F8BB-0245-825E-9C9087A5EFF0}" type="datetimeFigureOut">
              <a:rPr lang="en-US" smtClean="0"/>
              <a:t>6/4/26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B362-48B7-9146-A79F-F775A5AE5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9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1BE1DC9-F8BB-0245-825E-9C9087A5EFF0}" type="datetimeFigureOut">
              <a:rPr lang="en-US" smtClean="0"/>
              <a:t>6/4/26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B9AB362-48B7-9146-A79F-F775A5AE5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1DC9-F8BB-0245-825E-9C9087A5EFF0}" type="datetimeFigureOut">
              <a:rPr lang="en-US" smtClean="0"/>
              <a:t>6/4/26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B362-48B7-9146-A79F-F775A5AE5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3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1BE1DC9-F8BB-0245-825E-9C9087A5EFF0}" type="datetimeFigureOut">
              <a:rPr lang="en-US" smtClean="0"/>
              <a:t>6/4/26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FB9AB362-48B7-9146-A79F-F775A5AE5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8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E1DC9-F8BB-0245-825E-9C9087A5EFF0}" type="datetimeFigureOut">
              <a:rPr lang="en-US" smtClean="0"/>
              <a:t>6/4/26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AB362-48B7-9146-A79F-F775A5AE5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8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pcwire.com/2024/09/30/bridging-the-infrastructure-gaps-to-accommodate-skyrocketing-ai-growth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8502-19C5-C2D5-CFD1-6BB051CC00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launch example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24B97-0A99-940C-A9E8-2CE4E18291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Kishari Sing, Sr. Technical Partner &amp; Product Marketing Manager</a:t>
            </a:r>
            <a:br>
              <a:rPr lang="en-US" dirty="0"/>
            </a:br>
            <a:r>
              <a:rPr lang="en-US" dirty="0"/>
              <a:t>(Please note that confidential info has been stripped)</a:t>
            </a:r>
          </a:p>
        </p:txBody>
      </p:sp>
    </p:spTree>
    <p:extLst>
      <p:ext uri="{BB962C8B-B14F-4D97-AF65-F5344CB8AC3E}">
        <p14:creationId xmlns:p14="http://schemas.microsoft.com/office/powerpoint/2010/main" val="340213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E049A-A6FB-6130-3FC9-7CE31BE49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 interviews onsite at AI Expo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CEA7269-8053-6B8C-2F22-4AD9ADD75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18100" y="1248034"/>
            <a:ext cx="6281738" cy="4358756"/>
          </a:xfrm>
        </p:spPr>
      </p:pic>
    </p:spTree>
    <p:extLst>
      <p:ext uri="{BB962C8B-B14F-4D97-AF65-F5344CB8AC3E}">
        <p14:creationId xmlns:p14="http://schemas.microsoft.com/office/powerpoint/2010/main" val="1271156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4809-39EE-2D86-A876-68AD03DD1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“Bridging infrastructure gaps to accommodate AI growth” launch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8D4A8-CADD-E10B-221B-F9B485E08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HPCWire sponsorship to target secondary NetOps/AI Ops audience: article, ads, lead gen</a:t>
            </a:r>
            <a:br>
              <a:rPr lang="en-US" dirty="0">
                <a:hlinkClick r:id="rId3"/>
              </a:rPr>
            </a:b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https://www.hpcwire.com/2024/09/30/bridging-the-infrastructure-gaps-to-accommodate-skyrocketing-ai-growth/</a:t>
            </a:r>
            <a:endParaRPr lang="en-US" dirty="0"/>
          </a:p>
          <a:p>
            <a:r>
              <a:rPr lang="en-US" dirty="0"/>
              <a:t>For industry awareness and initial sales enablement messaging</a:t>
            </a:r>
          </a:p>
        </p:txBody>
      </p:sp>
    </p:spTree>
    <p:extLst>
      <p:ext uri="{BB962C8B-B14F-4D97-AF65-F5344CB8AC3E}">
        <p14:creationId xmlns:p14="http://schemas.microsoft.com/office/powerpoint/2010/main" val="2183447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38455-2EC7-E07B-8360-1351CC9A1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customer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F7EB7-7090-AAAF-1E46-F4354525D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5601" y="1701800"/>
            <a:ext cx="326350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addition to customers/prospect, we sponsored an onsite exec lunch to targeted attendees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978A4D-4874-7C1E-4C34-C13598991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719" y="1701800"/>
            <a:ext cx="3241413" cy="396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38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7B79A-3547-7364-FE8D-290EB33F2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06A96-B019-EF0A-9CBD-5EC43A908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981" y="1378919"/>
            <a:ext cx="6281873" cy="52486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Launch first AI solution for the company</a:t>
            </a:r>
          </a:p>
          <a:p>
            <a:pPr lvl="1"/>
            <a:r>
              <a:rPr lang="en-US" dirty="0"/>
              <a:t>Leverage company branding and data management features for credibility</a:t>
            </a:r>
          </a:p>
          <a:p>
            <a:pPr lvl="1"/>
            <a:r>
              <a:rPr lang="en-US" dirty="0"/>
              <a:t>Fit within existing portfolios yet differentiate for new division</a:t>
            </a:r>
          </a:p>
          <a:p>
            <a:r>
              <a:rPr lang="en-US" dirty="0"/>
              <a:t>Highlight partnership and co-launch with NVIDIA</a:t>
            </a:r>
          </a:p>
          <a:p>
            <a:r>
              <a:rPr lang="en-US" dirty="0"/>
              <a:t>Leverage first-mover advantage: </a:t>
            </a:r>
          </a:p>
          <a:p>
            <a:pPr lvl="1"/>
            <a:r>
              <a:rPr lang="en-US" dirty="0"/>
              <a:t>Carve out differentiation for industry, for sales teams, against competitors</a:t>
            </a:r>
          </a:p>
          <a:p>
            <a:r>
              <a:rPr lang="en-US" dirty="0"/>
              <a:t>Two persona tiers to target simultaneously</a:t>
            </a:r>
          </a:p>
          <a:p>
            <a:pPr lvl="1"/>
            <a:r>
              <a:rPr lang="en-US" dirty="0"/>
              <a:t>Intro: existing AI infrastructure community for industry creds</a:t>
            </a:r>
          </a:p>
          <a:p>
            <a:pPr lvl="1"/>
            <a:r>
              <a:rPr lang="en-US" dirty="0"/>
              <a:t>Update: HPC community for NetOps/AIOps</a:t>
            </a:r>
          </a:p>
          <a:p>
            <a:r>
              <a:rPr lang="en-US" dirty="0"/>
              <a:t>Capture as much customer research as possible during launch window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19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3BD5A-D937-9D16-965B-B539FFAAA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first AI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4343C-C636-BD44-60CF-1EE30C4DB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 name options were presented through product and exec teams to fit within branding guidelines, but also differentiate AI usage</a:t>
            </a:r>
          </a:p>
          <a:p>
            <a:r>
              <a:rPr lang="en-US" dirty="0"/>
              <a:t>Reference architecture in development with NVIDIA for (NVIDIA Cloud Partners) participation</a:t>
            </a:r>
          </a:p>
          <a:p>
            <a:r>
              <a:rPr lang="en-US" dirty="0"/>
              <a:t>Differentiators leaned heavily on Company data management/network infrastructure capabilities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459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6C409-8B46-11DF-671A-11723DBE6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 partnership with NVIDIA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C89CD-4E1A-7B89-D825-8AA28F5D2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NVIDIA to launch an announcement on their website</a:t>
            </a:r>
          </a:p>
          <a:p>
            <a:r>
              <a:rPr lang="en-US" dirty="0"/>
              <a:t>At the same time, Company to launch announcement via press release or blog post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To be presented together at NVIDIA GTC event in India</a:t>
            </a:r>
          </a:p>
          <a:p>
            <a:pPr lvl="1"/>
            <a:r>
              <a:rPr lang="en-US" dirty="0"/>
              <a:t>No fireside chats available, but booth signage and hardware shared</a:t>
            </a:r>
          </a:p>
          <a:p>
            <a:pPr lvl="1"/>
            <a:r>
              <a:rPr lang="en-US" dirty="0"/>
              <a:t>Early customers were invited to meet at GTC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20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A46BC-17EE-DE8F-AA23-60D4C17D2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Positioning: for First Mover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F71EE-16A9-7B8C-4F35-3A3662BF0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Staked out the “Maximize GPU performance in your network infrastructure at scale” positioning</a:t>
            </a:r>
          </a:p>
          <a:p>
            <a:pPr lvl="1"/>
            <a:r>
              <a:rPr lang="en-US" dirty="0"/>
              <a:t>Unique company function: solution offloads slow CPU compute to NVIDIA DPU (BlueField-3), which accelerates NVIDIA GPU parallel processing</a:t>
            </a:r>
          </a:p>
          <a:p>
            <a:pPr lvl="1"/>
            <a:r>
              <a:rPr lang="en-US" dirty="0"/>
              <a:t>DPUs already included in most NVIDIA pods but requires activation</a:t>
            </a:r>
          </a:p>
          <a:p>
            <a:pPr lvl="1"/>
            <a:r>
              <a:rPr lang="en-US" dirty="0"/>
              <a:t>Competitive analysis (and informal customer inquiry) indicated this capability did not yet exist elsewhere.</a:t>
            </a:r>
          </a:p>
          <a:p>
            <a:pPr lvl="1"/>
            <a:r>
              <a:rPr lang="en-US" dirty="0"/>
              <a:t>Kubernetes expertise is lacking, Company is providing a significant solution.</a:t>
            </a:r>
          </a:p>
          <a:p>
            <a:r>
              <a:rPr lang="en-US" dirty="0"/>
              <a:t>Set the performance bar high for competitors when they catch up</a:t>
            </a:r>
          </a:p>
          <a:p>
            <a:pPr lvl="1"/>
            <a:endParaRPr lang="en-US" dirty="0"/>
          </a:p>
          <a:p>
            <a:r>
              <a:rPr lang="en-US" dirty="0"/>
              <a:t>Early customer use cases highlighted: </a:t>
            </a:r>
          </a:p>
          <a:p>
            <a:pPr lvl="1"/>
            <a:r>
              <a:rPr lang="en-US" dirty="0"/>
              <a:t>AI model LLM for an EU government</a:t>
            </a:r>
          </a:p>
          <a:p>
            <a:pPr lvl="1"/>
            <a:r>
              <a:rPr lang="en-US" dirty="0"/>
              <a:t>Sovereign Digital Infrastructure for DC/AI/Cyber in India</a:t>
            </a:r>
          </a:p>
        </p:txBody>
      </p:sp>
    </p:spTree>
    <p:extLst>
      <p:ext uri="{BB962C8B-B14F-4D97-AF65-F5344CB8AC3E}">
        <p14:creationId xmlns:p14="http://schemas.microsoft.com/office/powerpoint/2010/main" val="244773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BFE02-97B8-48AB-6725-77976E2D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persona tiers for launch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731AD-97F9-EB17-F1EA-8AFAF5191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Primary: AI infrastructure decision makers—launch at AI Expo</a:t>
            </a:r>
          </a:p>
          <a:p>
            <a:pPr lvl="1"/>
            <a:r>
              <a:rPr lang="en-US" dirty="0"/>
              <a:t>Business and technical decision makers at reputable show</a:t>
            </a:r>
          </a:p>
          <a:p>
            <a:pPr lvl="1"/>
            <a:r>
              <a:rPr lang="en-US" dirty="0"/>
              <a:t>Already familiar with the company, understand value prop for new application</a:t>
            </a:r>
          </a:p>
          <a:p>
            <a:pPr lvl="1"/>
            <a:r>
              <a:rPr lang="en-US" dirty="0"/>
              <a:t>Built-in trust for network security as well</a:t>
            </a:r>
          </a:p>
          <a:p>
            <a:pPr lvl="1"/>
            <a:r>
              <a:rPr lang="en-US" dirty="0"/>
              <a:t>NVIDIA added industry cred</a:t>
            </a:r>
          </a:p>
          <a:p>
            <a:r>
              <a:rPr lang="en-US" dirty="0"/>
              <a:t>Second: High performance compute decision makers—in HPC Wire</a:t>
            </a:r>
          </a:p>
          <a:p>
            <a:pPr lvl="1"/>
            <a:r>
              <a:rPr lang="en-US" dirty="0"/>
              <a:t>Prospects already performing these functions, introducing Company into consideration mix</a:t>
            </a:r>
          </a:p>
          <a:p>
            <a:pPr lvl="1"/>
            <a:r>
              <a:rPr lang="en-US" dirty="0"/>
              <a:t>Less branding, more performance messaging</a:t>
            </a:r>
          </a:p>
          <a:p>
            <a:pPr lvl="2"/>
            <a:r>
              <a:rPr lang="en-US" dirty="0"/>
              <a:t>Content marketing (article) plus ROS ads for awareness</a:t>
            </a:r>
          </a:p>
        </p:txBody>
      </p:sp>
    </p:spTree>
    <p:extLst>
      <p:ext uri="{BB962C8B-B14F-4D97-AF65-F5344CB8AC3E}">
        <p14:creationId xmlns:p14="http://schemas.microsoft.com/office/powerpoint/2010/main" val="2015306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5B096-6CFE-14E8-CEFA-8C17870E3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CTO/CIO Keynote for primary target at AI Expo</a:t>
            </a:r>
            <a:r>
              <a:rPr lang="en-US" sz="4400" kern="1200" dirty="0">
                <a:solidFill>
                  <a:schemeClr val="bg1"/>
                </a:solidFill>
                <a:effectLst/>
              </a:rPr>
              <a:t>, Amsterdam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BA33E7-F1FF-1205-27A5-383168775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98780" y="384362"/>
            <a:ext cx="4838948" cy="6387567"/>
          </a:xfrm>
        </p:spPr>
      </p:pic>
    </p:spTree>
    <p:extLst>
      <p:ext uri="{BB962C8B-B14F-4D97-AF65-F5344CB8AC3E}">
        <p14:creationId xmlns:p14="http://schemas.microsoft.com/office/powerpoint/2010/main" val="3041069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AB34B-64AC-D7F0-C53E-B8BE14EE5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intro copy at AI Expo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45D396-D903-C369-0F0A-692B1FC46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18100" y="1270095"/>
            <a:ext cx="6281738" cy="4314635"/>
          </a:xfrm>
        </p:spPr>
      </p:pic>
    </p:spTree>
    <p:extLst>
      <p:ext uri="{BB962C8B-B14F-4D97-AF65-F5344CB8AC3E}">
        <p14:creationId xmlns:p14="http://schemas.microsoft.com/office/powerpoint/2010/main" val="209168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B094D-5A7B-9DB7-A528-09FD44FC6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Booth with hardware, software stack demos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44FB154-C11A-FBE2-B9E8-F97616A09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18100" y="1176599"/>
            <a:ext cx="6281738" cy="4501626"/>
          </a:xfrm>
        </p:spPr>
      </p:pic>
    </p:spTree>
    <p:extLst>
      <p:ext uri="{BB962C8B-B14F-4D97-AF65-F5344CB8AC3E}">
        <p14:creationId xmlns:p14="http://schemas.microsoft.com/office/powerpoint/2010/main" val="49078378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82</TotalTime>
  <Words>527</Words>
  <Application>Microsoft Macintosh PowerPoint</Application>
  <PresentationFormat>Widescreen</PresentationFormat>
  <Paragraphs>67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 Light</vt:lpstr>
      <vt:lpstr>Rockwell</vt:lpstr>
      <vt:lpstr>Wingdings</vt:lpstr>
      <vt:lpstr>Atlas</vt:lpstr>
      <vt:lpstr>Project launch example</vt:lpstr>
      <vt:lpstr>Agenda </vt:lpstr>
      <vt:lpstr>Launch first AI solution</vt:lpstr>
      <vt:lpstr>Highlight partnership with NVIDIA</vt:lpstr>
      <vt:lpstr>Positioning: for First Mover advantage</vt:lpstr>
      <vt:lpstr>Two persona tiers for launch</vt:lpstr>
      <vt:lpstr>CTO/CIO Keynote for primary target at AI Expo, Amsterdam </vt:lpstr>
      <vt:lpstr>High level intro copy at AI Expo</vt:lpstr>
      <vt:lpstr>Booth with hardware, software stack demos</vt:lpstr>
      <vt:lpstr>Exec interviews onsite at AI Expo</vt:lpstr>
      <vt:lpstr>“Bridging infrastructure gaps to accommodate AI growth” launch content</vt:lpstr>
      <vt:lpstr>Gather customer input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Kishari Sing</dc:creator>
  <cp:lastModifiedBy>Kishari Sing</cp:lastModifiedBy>
  <cp:revision>2</cp:revision>
  <dcterms:created xsi:type="dcterms:W3CDTF">2026-06-04T19:41:40Z</dcterms:created>
  <dcterms:modified xsi:type="dcterms:W3CDTF">2026-06-04T21:03:49Z</dcterms:modified>
</cp:coreProperties>
</file>